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92" r:id="rId3"/>
    <p:sldId id="303" r:id="rId4"/>
    <p:sldId id="304" r:id="rId5"/>
    <p:sldId id="286" r:id="rId6"/>
    <p:sldId id="289" r:id="rId7"/>
    <p:sldId id="291" r:id="rId8"/>
    <p:sldId id="287" r:id="rId9"/>
    <p:sldId id="300" r:id="rId10"/>
    <p:sldId id="301" r:id="rId11"/>
    <p:sldId id="302" r:id="rId12"/>
    <p:sldId id="288" r:id="rId13"/>
    <p:sldId id="293" r:id="rId14"/>
    <p:sldId id="294" r:id="rId15"/>
    <p:sldId id="305" r:id="rId16"/>
    <p:sldId id="306" r:id="rId17"/>
    <p:sldId id="297" r:id="rId18"/>
    <p:sldId id="307" r:id="rId19"/>
    <p:sldId id="298" r:id="rId20"/>
    <p:sldId id="299" r:id="rId21"/>
  </p:sldIdLst>
  <p:sldSz cx="12192000" cy="6858000"/>
  <p:notesSz cx="7315200" cy="96012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3864"/>
    <a:srgbClr val="800000"/>
    <a:srgbClr val="920000"/>
    <a:srgbClr val="51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4354" autoAdjust="0"/>
  </p:normalViewPr>
  <p:slideViewPr>
    <p:cSldViewPr snapToGrid="0">
      <p:cViewPr varScale="1">
        <p:scale>
          <a:sx n="85" d="100"/>
          <a:sy n="85" d="100"/>
        </p:scale>
        <p:origin x="1590" y="84"/>
      </p:cViewPr>
      <p:guideLst/>
    </p:cSldViewPr>
  </p:slideViewPr>
  <p:outlineViewPr>
    <p:cViewPr>
      <p:scale>
        <a:sx n="33" d="100"/>
        <a:sy n="33" d="100"/>
      </p:scale>
      <p:origin x="0" y="-20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4143588" y="0"/>
            <a:ext cx="3169920" cy="481728"/>
          </a:xfrm>
          <a:prstGeom prst="rect">
            <a:avLst/>
          </a:prstGeom>
        </p:spPr>
        <p:txBody>
          <a:bodyPr vert="horz" lIns="91440" tIns="45720" rIns="91440" bIns="45720" rtlCol="0"/>
          <a:lstStyle>
            <a:lvl1pPr algn="r">
              <a:defRPr sz="1200"/>
            </a:lvl1pPr>
          </a:lstStyle>
          <a:p>
            <a:fld id="{3A0CBDE3-C096-4F3A-80AC-A0F4179B6908}" type="datetimeFigureOut">
              <a:rPr lang="en-GB" smtClean="0"/>
              <a:t>29/01/2018</a:t>
            </a:fld>
            <a:endParaRPr lang="en-GB"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31521" y="4620577"/>
            <a:ext cx="5852160" cy="378047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5"/>
            <a:ext cx="3169920" cy="48172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4143588" y="9119475"/>
            <a:ext cx="3169920" cy="481727"/>
          </a:xfrm>
          <a:prstGeom prst="rect">
            <a:avLst/>
          </a:prstGeom>
        </p:spPr>
        <p:txBody>
          <a:bodyPr vert="horz" lIns="91440" tIns="45720" rIns="91440" bIns="45720" rtlCol="0" anchor="b"/>
          <a:lstStyle>
            <a:lvl1pPr algn="r">
              <a:defRPr sz="1200"/>
            </a:lvl1pPr>
          </a:lstStyle>
          <a:p>
            <a:fld id="{7DCAC3AA-F283-4918-B104-EDEDADE143F1}" type="slidenum">
              <a:rPr lang="en-GB" smtClean="0"/>
              <a:t>‹#›</a:t>
            </a:fld>
            <a:endParaRPr lang="en-GB" dirty="0"/>
          </a:p>
        </p:txBody>
      </p:sp>
    </p:spTree>
    <p:extLst>
      <p:ext uri="{BB962C8B-B14F-4D97-AF65-F5344CB8AC3E}">
        <p14:creationId xmlns:p14="http://schemas.microsoft.com/office/powerpoint/2010/main" val="125230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1</a:t>
            </a:fld>
            <a:endParaRPr lang="en-GB" dirty="0"/>
          </a:p>
        </p:txBody>
      </p:sp>
    </p:spTree>
    <p:extLst>
      <p:ext uri="{BB962C8B-B14F-4D97-AF65-F5344CB8AC3E}">
        <p14:creationId xmlns:p14="http://schemas.microsoft.com/office/powerpoint/2010/main" val="2081152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10</a:t>
            </a:fld>
            <a:endParaRPr lang="en-GB" dirty="0"/>
          </a:p>
        </p:txBody>
      </p:sp>
    </p:spTree>
    <p:extLst>
      <p:ext uri="{BB962C8B-B14F-4D97-AF65-F5344CB8AC3E}">
        <p14:creationId xmlns:p14="http://schemas.microsoft.com/office/powerpoint/2010/main" val="14530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CAC3AA-F283-4918-B104-EDEDADE143F1}" type="slidenum">
              <a:rPr lang="en-GB" smtClean="0"/>
              <a:t>11</a:t>
            </a:fld>
            <a:endParaRPr lang="en-GB" dirty="0"/>
          </a:p>
        </p:txBody>
      </p:sp>
    </p:spTree>
    <p:extLst>
      <p:ext uri="{BB962C8B-B14F-4D97-AF65-F5344CB8AC3E}">
        <p14:creationId xmlns:p14="http://schemas.microsoft.com/office/powerpoint/2010/main" val="3883943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After a description give them the  CLEANED tool user handout, they will fill out the section with how they will collect data, through expert only, expert mainly with some observation or with observation mainly with some expert opinion</a:t>
            </a:r>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12</a:t>
            </a:fld>
            <a:endParaRPr lang="en-GB" dirty="0"/>
          </a:p>
        </p:txBody>
      </p:sp>
    </p:spTree>
    <p:extLst>
      <p:ext uri="{BB962C8B-B14F-4D97-AF65-F5344CB8AC3E}">
        <p14:creationId xmlns:p14="http://schemas.microsoft.com/office/powerpoint/2010/main" val="2967025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Purely expert opinion is one option this would possible be a typical farm for an area </a:t>
            </a:r>
          </a:p>
        </p:txBody>
      </p:sp>
      <p:sp>
        <p:nvSpPr>
          <p:cNvPr id="4" name="Slide Number Placeholder 3"/>
          <p:cNvSpPr>
            <a:spLocks noGrp="1"/>
          </p:cNvSpPr>
          <p:nvPr>
            <p:ph type="sldNum" sz="quarter" idx="10"/>
          </p:nvPr>
        </p:nvSpPr>
        <p:spPr/>
        <p:txBody>
          <a:bodyPr/>
          <a:lstStyle/>
          <a:p>
            <a:fld id="{7DCAC3AA-F283-4918-B104-EDEDADE143F1}" type="slidenum">
              <a:rPr lang="en-GB" smtClean="0"/>
              <a:t>13</a:t>
            </a:fld>
            <a:endParaRPr lang="en-GB" dirty="0"/>
          </a:p>
        </p:txBody>
      </p:sp>
    </p:spTree>
    <p:extLst>
      <p:ext uri="{BB962C8B-B14F-4D97-AF65-F5344CB8AC3E}">
        <p14:creationId xmlns:p14="http://schemas.microsoft.com/office/powerpoint/2010/main" val="2468270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Expert opinion can be mixed with data collected from a farm observation</a:t>
            </a:r>
          </a:p>
        </p:txBody>
      </p:sp>
      <p:sp>
        <p:nvSpPr>
          <p:cNvPr id="4" name="Slide Number Placeholder 3"/>
          <p:cNvSpPr>
            <a:spLocks noGrp="1"/>
          </p:cNvSpPr>
          <p:nvPr>
            <p:ph type="sldNum" sz="quarter" idx="10"/>
          </p:nvPr>
        </p:nvSpPr>
        <p:spPr/>
        <p:txBody>
          <a:bodyPr/>
          <a:lstStyle/>
          <a:p>
            <a:fld id="{7DCAC3AA-F283-4918-B104-EDEDADE143F1}" type="slidenum">
              <a:rPr lang="en-GB" smtClean="0"/>
              <a:t>14</a:t>
            </a:fld>
            <a:endParaRPr lang="en-GB" dirty="0"/>
          </a:p>
        </p:txBody>
      </p:sp>
    </p:spTree>
    <p:extLst>
      <p:ext uri="{BB962C8B-B14F-4D97-AF65-F5344CB8AC3E}">
        <p14:creationId xmlns:p14="http://schemas.microsoft.com/office/powerpoint/2010/main" val="1680636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15</a:t>
            </a:fld>
            <a:endParaRPr lang="en-GB" dirty="0"/>
          </a:p>
        </p:txBody>
      </p:sp>
    </p:spTree>
    <p:extLst>
      <p:ext uri="{BB962C8B-B14F-4D97-AF65-F5344CB8AC3E}">
        <p14:creationId xmlns:p14="http://schemas.microsoft.com/office/powerpoint/2010/main" val="2831038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Spend time getting the group to talk about the questions above. You can follow up the question of Why are you here? With “What do you want to leave these workshops knowing?” </a:t>
            </a:r>
          </a:p>
          <a:p>
            <a:r>
              <a:rPr lang="en-GB" sz="1200" kern="1200" dirty="0">
                <a:solidFill>
                  <a:schemeClr val="tx1"/>
                </a:solidFill>
                <a:effectLst/>
                <a:latin typeface="+mn-lt"/>
                <a:ea typeface="+mn-ea"/>
                <a:cs typeface="+mn-cs"/>
              </a:rPr>
              <a:t>Use a flip chart to record their expectations.</a:t>
            </a:r>
          </a:p>
        </p:txBody>
      </p:sp>
      <p:sp>
        <p:nvSpPr>
          <p:cNvPr id="4" name="Slide Number Placeholder 3"/>
          <p:cNvSpPr>
            <a:spLocks noGrp="1"/>
          </p:cNvSpPr>
          <p:nvPr>
            <p:ph type="sldNum" sz="quarter" idx="10"/>
          </p:nvPr>
        </p:nvSpPr>
        <p:spPr/>
        <p:txBody>
          <a:bodyPr/>
          <a:lstStyle/>
          <a:p>
            <a:fld id="{7DCAC3AA-F283-4918-B104-EDEDADE143F1}" type="slidenum">
              <a:rPr lang="en-GB" smtClean="0"/>
              <a:t>16</a:t>
            </a:fld>
            <a:endParaRPr lang="en-GB" dirty="0"/>
          </a:p>
        </p:txBody>
      </p:sp>
    </p:spTree>
    <p:extLst>
      <p:ext uri="{BB962C8B-B14F-4D97-AF65-F5344CB8AC3E}">
        <p14:creationId xmlns:p14="http://schemas.microsoft.com/office/powerpoint/2010/main" val="1180369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Students discuss in groups why conversions are necessary.</a:t>
            </a:r>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17</a:t>
            </a:fld>
            <a:endParaRPr lang="en-GB" dirty="0"/>
          </a:p>
        </p:txBody>
      </p:sp>
    </p:spTree>
    <p:extLst>
      <p:ext uri="{BB962C8B-B14F-4D97-AF65-F5344CB8AC3E}">
        <p14:creationId xmlns:p14="http://schemas.microsoft.com/office/powerpoint/2010/main" val="3621530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look at the section of the handout and identify which sections will need conversions </a:t>
            </a:r>
          </a:p>
        </p:txBody>
      </p:sp>
      <p:sp>
        <p:nvSpPr>
          <p:cNvPr id="4" name="Slide Number Placeholder 3"/>
          <p:cNvSpPr>
            <a:spLocks noGrp="1"/>
          </p:cNvSpPr>
          <p:nvPr>
            <p:ph type="sldNum" sz="quarter" idx="10"/>
          </p:nvPr>
        </p:nvSpPr>
        <p:spPr/>
        <p:txBody>
          <a:bodyPr/>
          <a:lstStyle/>
          <a:p>
            <a:fld id="{7DCAC3AA-F283-4918-B104-EDEDADE143F1}" type="slidenum">
              <a:rPr lang="en-GB" smtClean="0"/>
              <a:t>18</a:t>
            </a:fld>
            <a:endParaRPr lang="en-GB" dirty="0"/>
          </a:p>
        </p:txBody>
      </p:sp>
    </p:spTree>
    <p:extLst>
      <p:ext uri="{BB962C8B-B14F-4D97-AF65-F5344CB8AC3E}">
        <p14:creationId xmlns:p14="http://schemas.microsoft.com/office/powerpoint/2010/main" val="2779504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19</a:t>
            </a:fld>
            <a:endParaRPr lang="en-GB" dirty="0"/>
          </a:p>
        </p:txBody>
      </p:sp>
    </p:spTree>
    <p:extLst>
      <p:ext uri="{BB962C8B-B14F-4D97-AF65-F5344CB8AC3E}">
        <p14:creationId xmlns:p14="http://schemas.microsoft.com/office/powerpoint/2010/main" val="3847481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Spend time getting the group to get to know each other. This should be done in small groups of 3-4. If the number of attendees is very large consider splitting them into 2 halves and get them to feed back to their half</a:t>
            </a:r>
          </a:p>
        </p:txBody>
      </p:sp>
      <p:sp>
        <p:nvSpPr>
          <p:cNvPr id="4" name="Slide Number Placeholder 3"/>
          <p:cNvSpPr>
            <a:spLocks noGrp="1"/>
          </p:cNvSpPr>
          <p:nvPr>
            <p:ph type="sldNum" sz="quarter" idx="10"/>
          </p:nvPr>
        </p:nvSpPr>
        <p:spPr/>
        <p:txBody>
          <a:bodyPr/>
          <a:lstStyle/>
          <a:p>
            <a:fld id="{7DCAC3AA-F283-4918-B104-EDEDADE143F1}" type="slidenum">
              <a:rPr lang="en-GB" smtClean="0"/>
              <a:t>2</a:t>
            </a:fld>
            <a:endParaRPr lang="en-GB" dirty="0"/>
          </a:p>
        </p:txBody>
      </p:sp>
    </p:spTree>
    <p:extLst>
      <p:ext uri="{BB962C8B-B14F-4D97-AF65-F5344CB8AC3E}">
        <p14:creationId xmlns:p14="http://schemas.microsoft.com/office/powerpoint/2010/main" val="3016205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20</a:t>
            </a:fld>
            <a:endParaRPr lang="en-GB" dirty="0"/>
          </a:p>
        </p:txBody>
      </p:sp>
    </p:spTree>
    <p:extLst>
      <p:ext uri="{BB962C8B-B14F-4D97-AF65-F5344CB8AC3E}">
        <p14:creationId xmlns:p14="http://schemas.microsoft.com/office/powerpoint/2010/main" val="450958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CAC3AA-F283-4918-B104-EDEDADE143F1}" type="slidenum">
              <a:rPr lang="en-GB" smtClean="0"/>
              <a:t>3</a:t>
            </a:fld>
            <a:endParaRPr lang="en-GB" dirty="0"/>
          </a:p>
        </p:txBody>
      </p:sp>
    </p:spTree>
    <p:extLst>
      <p:ext uri="{BB962C8B-B14F-4D97-AF65-F5344CB8AC3E}">
        <p14:creationId xmlns:p14="http://schemas.microsoft.com/office/powerpoint/2010/main" val="3378262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Spend time getting the group to talk about the questions above. You can follow up the question of Why are you here? With “What do you want to leave these workshops knowing?” </a:t>
            </a:r>
          </a:p>
          <a:p>
            <a:r>
              <a:rPr lang="en-GB" sz="1200" kern="1200" dirty="0">
                <a:solidFill>
                  <a:schemeClr val="tx1"/>
                </a:solidFill>
                <a:effectLst/>
                <a:latin typeface="+mn-lt"/>
                <a:ea typeface="+mn-ea"/>
                <a:cs typeface="+mn-cs"/>
              </a:rPr>
              <a:t>Use a flip chart to record their expectations.</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CAC3AA-F283-4918-B104-EDEDADE143F1}" type="slidenum">
              <a:rPr lang="en-GB" smtClean="0"/>
              <a:t>4</a:t>
            </a:fld>
            <a:endParaRPr lang="en-GB" dirty="0"/>
          </a:p>
        </p:txBody>
      </p:sp>
    </p:spTree>
    <p:extLst>
      <p:ext uri="{BB962C8B-B14F-4D97-AF65-F5344CB8AC3E}">
        <p14:creationId xmlns:p14="http://schemas.microsoft.com/office/powerpoint/2010/main" val="44086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groups ask them to answer the questions  </a:t>
            </a:r>
          </a:p>
          <a:p>
            <a:endParaRPr lang="en-GB" dirty="0"/>
          </a:p>
          <a:p>
            <a:r>
              <a:rPr lang="en-GB" dirty="0"/>
              <a:t>Feedback to a flip chart </a:t>
            </a:r>
          </a:p>
          <a:p>
            <a:endParaRPr lang="en-GB" dirty="0"/>
          </a:p>
          <a:p>
            <a:endParaRPr lang="en-GB" dirty="0"/>
          </a:p>
        </p:txBody>
      </p:sp>
      <p:sp>
        <p:nvSpPr>
          <p:cNvPr id="4" name="Slide Number Placeholder 3"/>
          <p:cNvSpPr>
            <a:spLocks noGrp="1"/>
          </p:cNvSpPr>
          <p:nvPr>
            <p:ph type="sldNum" sz="quarter" idx="10"/>
          </p:nvPr>
        </p:nvSpPr>
        <p:spPr/>
        <p:txBody>
          <a:bodyPr/>
          <a:lstStyle/>
          <a:p>
            <a:fld id="{7DCAC3AA-F283-4918-B104-EDEDADE143F1}" type="slidenum">
              <a:rPr lang="en-GB" smtClean="0"/>
              <a:t>5</a:t>
            </a:fld>
            <a:endParaRPr lang="en-GB" dirty="0"/>
          </a:p>
        </p:txBody>
      </p:sp>
    </p:spTree>
    <p:extLst>
      <p:ext uri="{BB962C8B-B14F-4D97-AF65-F5344CB8AC3E}">
        <p14:creationId xmlns:p14="http://schemas.microsoft.com/office/powerpoint/2010/main" val="2448235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The CLEANED tool lets users explore multiple impacts of developing livestock value chains in explicit ways. It models the impact of intensifying livestock along multiple pathways;</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6</a:t>
            </a:fld>
            <a:endParaRPr lang="en-GB" dirty="0"/>
          </a:p>
        </p:txBody>
      </p:sp>
    </p:spTree>
    <p:extLst>
      <p:ext uri="{BB962C8B-B14F-4D97-AF65-F5344CB8AC3E}">
        <p14:creationId xmlns:p14="http://schemas.microsoft.com/office/powerpoint/2010/main" val="2941473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CLEANED tool or the “Comprehensive Livestock Environmental Assessment for Improved Nutrition, a Secured Environment and Sustainable Development along Livestock and Fish Value Chains” tool is a rapid ex - ante environmental impact assessment tool.</a:t>
            </a:r>
          </a:p>
          <a:p>
            <a:r>
              <a:rPr lang="en-GB" sz="1200" kern="1200" dirty="0">
                <a:solidFill>
                  <a:schemeClr val="tx1"/>
                </a:solidFill>
                <a:effectLst/>
                <a:latin typeface="+mn-lt"/>
                <a:ea typeface="+mn-ea"/>
                <a:cs typeface="+mn-cs"/>
              </a:rPr>
              <a:t>The CLEANED tool lets users explore multiple impacts of developing livestock value chains in explicit ways. It models the impact of intensifying livestock along multiple pathways;</a:t>
            </a:r>
          </a:p>
          <a:p>
            <a:r>
              <a:rPr lang="en-GB" sz="1200" kern="1200" dirty="0">
                <a:solidFill>
                  <a:schemeClr val="tx1"/>
                </a:solidFill>
                <a:effectLst/>
                <a:latin typeface="+mn-lt"/>
                <a:ea typeface="+mn-ea"/>
                <a:cs typeface="+mn-cs"/>
              </a:rPr>
              <a:t>greenhouse gas emissions, biodiversity loss, soil health and economic impact.</a:t>
            </a:r>
          </a:p>
          <a:p>
            <a:r>
              <a:rPr lang="en-GB" sz="1200" kern="1200" dirty="0">
                <a:solidFill>
                  <a:schemeClr val="tx1"/>
                </a:solidFill>
                <a:effectLst/>
                <a:latin typeface="+mn-lt"/>
                <a:ea typeface="+mn-ea"/>
                <a:cs typeface="+mn-cs"/>
              </a:rPr>
              <a:t>The CLEANED tool was developed to be used in ongoing innovation processes in value chains to support decisionmakers understanding of the environmental impacts of growth and develop more inclusive and sustainable livestock intensification plans that mitigate the negative impacts and enhance the positive ones.</a:t>
            </a:r>
          </a:p>
        </p:txBody>
      </p:sp>
      <p:sp>
        <p:nvSpPr>
          <p:cNvPr id="4" name="Slide Number Placeholder 3"/>
          <p:cNvSpPr>
            <a:spLocks noGrp="1"/>
          </p:cNvSpPr>
          <p:nvPr>
            <p:ph type="sldNum" sz="quarter" idx="10"/>
          </p:nvPr>
        </p:nvSpPr>
        <p:spPr/>
        <p:txBody>
          <a:bodyPr/>
          <a:lstStyle/>
          <a:p>
            <a:fld id="{7DCAC3AA-F283-4918-B104-EDEDADE143F1}" type="slidenum">
              <a:rPr lang="en-GB" smtClean="0"/>
              <a:t>7</a:t>
            </a:fld>
            <a:endParaRPr lang="en-GB" dirty="0"/>
          </a:p>
        </p:txBody>
      </p:sp>
    </p:spTree>
    <p:extLst>
      <p:ext uri="{BB962C8B-B14F-4D97-AF65-F5344CB8AC3E}">
        <p14:creationId xmlns:p14="http://schemas.microsoft.com/office/powerpoint/2010/main" val="1591660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a description give them the  CLEANED tool user handout, they will fill out the first part of 3 people’s jobs and their job description. Encourage them to write a quote about why CLEANED is important for their job</a:t>
            </a:r>
          </a:p>
          <a:p>
            <a:r>
              <a:rPr lang="en-GB" dirty="0"/>
              <a:t>“I need a tool that I can use to present evidence for my project funding submission.”</a:t>
            </a:r>
          </a:p>
          <a:p>
            <a:r>
              <a:rPr lang="en-GB" dirty="0"/>
              <a:t>“My paper needs to include environmental data from livestock systems in the area.”</a:t>
            </a:r>
          </a:p>
          <a:p>
            <a:r>
              <a:rPr lang="en-GB" dirty="0"/>
              <a:t>** Note to editors, can we give 3 better examples?</a:t>
            </a:r>
          </a:p>
        </p:txBody>
      </p:sp>
      <p:sp>
        <p:nvSpPr>
          <p:cNvPr id="4" name="Slide Number Placeholder 3"/>
          <p:cNvSpPr>
            <a:spLocks noGrp="1"/>
          </p:cNvSpPr>
          <p:nvPr>
            <p:ph type="sldNum" sz="quarter" idx="10"/>
          </p:nvPr>
        </p:nvSpPr>
        <p:spPr/>
        <p:txBody>
          <a:bodyPr/>
          <a:lstStyle/>
          <a:p>
            <a:fld id="{7DCAC3AA-F283-4918-B104-EDEDADE143F1}" type="slidenum">
              <a:rPr lang="en-GB" smtClean="0"/>
              <a:t>8</a:t>
            </a:fld>
            <a:endParaRPr lang="en-GB" dirty="0"/>
          </a:p>
        </p:txBody>
      </p:sp>
    </p:spTree>
    <p:extLst>
      <p:ext uri="{BB962C8B-B14F-4D97-AF65-F5344CB8AC3E}">
        <p14:creationId xmlns:p14="http://schemas.microsoft.com/office/powerpoint/2010/main" val="2897888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a description give them the  CLEANED tool user handout, they will fill out the section with what they see as important questions the will ask of the tool</a:t>
            </a:r>
          </a:p>
        </p:txBody>
      </p:sp>
      <p:sp>
        <p:nvSpPr>
          <p:cNvPr id="4" name="Slide Number Placeholder 3"/>
          <p:cNvSpPr>
            <a:spLocks noGrp="1"/>
          </p:cNvSpPr>
          <p:nvPr>
            <p:ph type="sldNum" sz="quarter" idx="10"/>
          </p:nvPr>
        </p:nvSpPr>
        <p:spPr/>
        <p:txBody>
          <a:bodyPr/>
          <a:lstStyle/>
          <a:p>
            <a:fld id="{7DCAC3AA-F283-4918-B104-EDEDADE143F1}" type="slidenum">
              <a:rPr lang="en-GB" smtClean="0"/>
              <a:t>9</a:t>
            </a:fld>
            <a:endParaRPr lang="en-GB" dirty="0"/>
          </a:p>
        </p:txBody>
      </p:sp>
    </p:spTree>
    <p:extLst>
      <p:ext uri="{BB962C8B-B14F-4D97-AF65-F5344CB8AC3E}">
        <p14:creationId xmlns:p14="http://schemas.microsoft.com/office/powerpoint/2010/main" val="3936333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21398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897924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083325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1256465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4282632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589104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417659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90926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438007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96909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78E519F-6184-4F77-B1BA-482B0ABE3FAE}" type="datetimeFigureOut">
              <a:rPr lang="en-GB" smtClean="0"/>
              <a:t>29/01/2018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3E5BFA-A46B-4F63-871F-2D942EF29ACA}" type="slidenum">
              <a:rPr lang="en-GB" smtClean="0"/>
              <a:t>‹#›</a:t>
            </a:fld>
            <a:endParaRPr lang="en-GB" dirty="0"/>
          </a:p>
        </p:txBody>
      </p:sp>
    </p:spTree>
    <p:extLst>
      <p:ext uri="{BB962C8B-B14F-4D97-AF65-F5344CB8AC3E}">
        <p14:creationId xmlns:p14="http://schemas.microsoft.com/office/powerpoint/2010/main" val="2607899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E519F-6184-4F77-B1BA-482B0ABE3FAE}" type="datetimeFigureOut">
              <a:rPr lang="en-GB" smtClean="0"/>
              <a:t>29/01/2018</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118A8F86-BAC9-4E00-8F42-F92BDA9E9E5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8" name="Picture 7">
            <a:extLst>
              <a:ext uri="{FF2B5EF4-FFF2-40B4-BE49-F238E27FC236}">
                <a16:creationId xmlns:a16="http://schemas.microsoft.com/office/drawing/2014/main" id="{7D77B927-ECF0-4C41-A1EF-9718F2E25A53}"/>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9" name="Picture 8">
            <a:extLst>
              <a:ext uri="{FF2B5EF4-FFF2-40B4-BE49-F238E27FC236}">
                <a16:creationId xmlns:a16="http://schemas.microsoft.com/office/drawing/2014/main" id="{FB1BB4D9-22DC-4DA8-9861-BB1E0F61C4D0}"/>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0" name="Picture 9">
            <a:extLst>
              <a:ext uri="{FF2B5EF4-FFF2-40B4-BE49-F238E27FC236}">
                <a16:creationId xmlns:a16="http://schemas.microsoft.com/office/drawing/2014/main" id="{6C886FB7-8377-499F-873B-F1B37F6CE2F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15121285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1</a:t>
            </a:r>
          </a:p>
        </p:txBody>
      </p:sp>
    </p:spTree>
    <p:extLst>
      <p:ext uri="{BB962C8B-B14F-4D97-AF65-F5344CB8AC3E}">
        <p14:creationId xmlns:p14="http://schemas.microsoft.com/office/powerpoint/2010/main" val="4217134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3</a:t>
            </a:r>
          </a:p>
        </p:txBody>
      </p:sp>
    </p:spTree>
    <p:extLst>
      <p:ext uri="{BB962C8B-B14F-4D97-AF65-F5344CB8AC3E}">
        <p14:creationId xmlns:p14="http://schemas.microsoft.com/office/powerpoint/2010/main" val="873319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How will you collect your data?</a:t>
            </a:r>
          </a:p>
          <a:p>
            <a:pPr indent="-228600">
              <a:lnSpc>
                <a:spcPct val="90000"/>
              </a:lnSpc>
              <a:spcAft>
                <a:spcPts val="600"/>
              </a:spcAft>
              <a:buFont typeface="Arial" panose="020B0604020202020204" pitchFamily="34" charset="0"/>
              <a:buChar char="•"/>
            </a:pPr>
            <a:r>
              <a:rPr lang="en-US" dirty="0"/>
              <a:t>Using expert opinion.</a:t>
            </a:r>
          </a:p>
          <a:p>
            <a:pPr indent="-228600">
              <a:lnSpc>
                <a:spcPct val="90000"/>
              </a:lnSpc>
              <a:spcAft>
                <a:spcPts val="600"/>
              </a:spcAft>
              <a:buFont typeface="Arial" panose="020B0604020202020204" pitchFamily="34" charset="0"/>
              <a:buChar char="•"/>
            </a:pPr>
            <a:r>
              <a:rPr lang="en-US" dirty="0"/>
              <a:t>Using farm observations.</a:t>
            </a:r>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117139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Arial" panose="020B0604020202020204" pitchFamily="34" charset="0"/>
                <a:cs typeface="Arial" panose="020B0604020202020204" pitchFamily="34" charset="0"/>
              </a:rPr>
              <a:t>How will you collect your data?</a:t>
            </a:r>
            <a:endParaRPr lang="en-GB"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4AF06615-52BE-46BE-B880-BE0C2720785D}"/>
              </a:ext>
            </a:extLst>
          </p:cNvPr>
          <p:cNvSpPr/>
          <p:nvPr/>
        </p:nvSpPr>
        <p:spPr>
          <a:xfrm>
            <a:off x="0" y="1494691"/>
            <a:ext cx="12191999" cy="4536831"/>
          </a:xfrm>
          <a:prstGeom prst="rect">
            <a:avLst/>
          </a:prstGeom>
          <a:gradFill flip="none" rotWithShape="1">
            <a:gsLst>
              <a:gs pos="0">
                <a:srgbClr val="800000">
                  <a:shade val="30000"/>
                  <a:satMod val="115000"/>
                </a:srgbClr>
              </a:gs>
              <a:gs pos="50000">
                <a:srgbClr val="800000">
                  <a:shade val="67500"/>
                  <a:satMod val="115000"/>
                </a:srgbClr>
              </a:gs>
              <a:gs pos="100000">
                <a:srgbClr val="920000"/>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CC4743DF-F253-4A67-ABEB-8477D029C8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893" y="2679029"/>
            <a:ext cx="1463955" cy="1321281"/>
          </a:xfrm>
          <a:prstGeom prst="rect">
            <a:avLst/>
          </a:prstGeom>
        </p:spPr>
      </p:pic>
      <p:pic>
        <p:nvPicPr>
          <p:cNvPr id="9" name="Picture 8">
            <a:extLst>
              <a:ext uri="{FF2B5EF4-FFF2-40B4-BE49-F238E27FC236}">
                <a16:creationId xmlns:a16="http://schemas.microsoft.com/office/drawing/2014/main" id="{CB0A70B7-611E-45AA-9C9D-C00B8E13B8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8600" y="2692981"/>
            <a:ext cx="1512278" cy="1307329"/>
          </a:xfrm>
          <a:prstGeom prst="rect">
            <a:avLst/>
          </a:prstGeom>
        </p:spPr>
      </p:pic>
      <p:sp>
        <p:nvSpPr>
          <p:cNvPr id="5" name="TextBox 4"/>
          <p:cNvSpPr txBox="1"/>
          <p:nvPr/>
        </p:nvSpPr>
        <p:spPr>
          <a:xfrm>
            <a:off x="440893" y="1832226"/>
            <a:ext cx="2601245" cy="523220"/>
          </a:xfrm>
          <a:prstGeom prst="rect">
            <a:avLst/>
          </a:prstGeom>
          <a:noFill/>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Expert opinion</a:t>
            </a:r>
          </a:p>
        </p:txBody>
      </p:sp>
      <p:sp>
        <p:nvSpPr>
          <p:cNvPr id="6" name="TextBox 5">
            <a:extLst>
              <a:ext uri="{FF2B5EF4-FFF2-40B4-BE49-F238E27FC236}">
                <a16:creationId xmlns:a16="http://schemas.microsoft.com/office/drawing/2014/main" id="{72BD787C-2653-45CC-8B30-D63A28222F93}"/>
              </a:ext>
            </a:extLst>
          </p:cNvPr>
          <p:cNvSpPr txBox="1"/>
          <p:nvPr/>
        </p:nvSpPr>
        <p:spPr>
          <a:xfrm>
            <a:off x="8371555" y="1832226"/>
            <a:ext cx="3146368" cy="523220"/>
          </a:xfrm>
          <a:prstGeom prst="rect">
            <a:avLst/>
          </a:prstGeom>
          <a:noFill/>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Farm observation</a:t>
            </a:r>
          </a:p>
        </p:txBody>
      </p:sp>
      <p:sp>
        <p:nvSpPr>
          <p:cNvPr id="10" name="TextBox 9">
            <a:extLst>
              <a:ext uri="{FF2B5EF4-FFF2-40B4-BE49-F238E27FC236}">
                <a16:creationId xmlns:a16="http://schemas.microsoft.com/office/drawing/2014/main" id="{8DE33C4E-1DD4-4D56-A112-9E959A2318DD}"/>
              </a:ext>
            </a:extLst>
          </p:cNvPr>
          <p:cNvSpPr txBox="1"/>
          <p:nvPr/>
        </p:nvSpPr>
        <p:spPr>
          <a:xfrm>
            <a:off x="3070603" y="4825967"/>
            <a:ext cx="1946771" cy="523220"/>
          </a:xfrm>
          <a:prstGeom prst="rect">
            <a:avLst/>
          </a:prstGeom>
          <a:noFill/>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Strengths</a:t>
            </a:r>
          </a:p>
        </p:txBody>
      </p:sp>
      <p:sp>
        <p:nvSpPr>
          <p:cNvPr id="11" name="TextBox 10">
            <a:extLst>
              <a:ext uri="{FF2B5EF4-FFF2-40B4-BE49-F238E27FC236}">
                <a16:creationId xmlns:a16="http://schemas.microsoft.com/office/drawing/2014/main" id="{C7C6889D-A074-4207-A59C-96C399566ABC}"/>
              </a:ext>
            </a:extLst>
          </p:cNvPr>
          <p:cNvSpPr txBox="1"/>
          <p:nvPr/>
        </p:nvSpPr>
        <p:spPr>
          <a:xfrm>
            <a:off x="6265243" y="4825967"/>
            <a:ext cx="2601245" cy="523220"/>
          </a:xfrm>
          <a:prstGeom prst="rect">
            <a:avLst/>
          </a:prstGeom>
          <a:noFill/>
        </p:spPr>
        <p:txBody>
          <a:bodyPr wrap="square" rtlCol="0">
            <a:spAutoFit/>
          </a:bodyPr>
          <a:lstStyle/>
          <a:p>
            <a:r>
              <a:rPr lang="en-US" sz="2800" dirty="0">
                <a:solidFill>
                  <a:schemeClr val="bg1"/>
                </a:solidFill>
                <a:latin typeface="Arial" panose="020B0604020202020204" pitchFamily="34" charset="0"/>
                <a:cs typeface="Arial" panose="020B0604020202020204" pitchFamily="34" charset="0"/>
              </a:rPr>
              <a:t>Weaknesses</a:t>
            </a:r>
          </a:p>
        </p:txBody>
      </p:sp>
    </p:spTree>
    <p:extLst>
      <p:ext uri="{BB962C8B-B14F-4D97-AF65-F5344CB8AC3E}">
        <p14:creationId xmlns:p14="http://schemas.microsoft.com/office/powerpoint/2010/main" val="23848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Collecting from expert opinion</a:t>
            </a:r>
            <a:endParaRPr lang="en-GB" dirty="0">
              <a:latin typeface="Calibri Light" panose="020F0302020204030204" pitchFamily="34" charset="0"/>
              <a:cs typeface="Arial" panose="020B0604020202020204" pitchFamily="34" charset="0"/>
            </a:endParaRPr>
          </a:p>
        </p:txBody>
      </p:sp>
      <p:sp>
        <p:nvSpPr>
          <p:cNvPr id="5" name="TextBox 4"/>
          <p:cNvSpPr txBox="1"/>
          <p:nvPr/>
        </p:nvSpPr>
        <p:spPr>
          <a:xfrm>
            <a:off x="440893" y="1891575"/>
            <a:ext cx="9836448" cy="2062103"/>
          </a:xfrm>
          <a:prstGeom prst="rect">
            <a:avLst/>
          </a:prstGeom>
          <a:noFill/>
        </p:spPr>
        <p:txBody>
          <a:bodyPr wrap="square" rtlCol="0">
            <a:spAutoFit/>
          </a:bodyPr>
          <a:lstStyle/>
          <a:p>
            <a:pPr marL="457200" indent="-457200">
              <a:buFont typeface="Arial" panose="020B0604020202020204" pitchFamily="34" charset="0"/>
              <a:buChar char="•"/>
            </a:pPr>
            <a:r>
              <a:rPr lang="en-US" sz="3200" dirty="0"/>
              <a:t>Which </a:t>
            </a:r>
            <a:r>
              <a:rPr lang="en-US" sz="3200" dirty="0" err="1"/>
              <a:t>organisations</a:t>
            </a:r>
            <a:r>
              <a:rPr lang="en-US" sz="3200" dirty="0"/>
              <a:t> can provide data?</a:t>
            </a:r>
          </a:p>
          <a:p>
            <a:pPr marL="457200" indent="-457200">
              <a:buFont typeface="Arial" panose="020B0604020202020204" pitchFamily="34" charset="0"/>
              <a:buChar char="•"/>
            </a:pPr>
            <a:r>
              <a:rPr lang="en-US" sz="3200" dirty="0"/>
              <a:t>Which journals can provide data?</a:t>
            </a:r>
          </a:p>
          <a:p>
            <a:pPr marL="457200" indent="-457200">
              <a:buFont typeface="Arial" panose="020B0604020202020204" pitchFamily="34" charset="0"/>
              <a:buChar char="•"/>
            </a:pPr>
            <a:r>
              <a:rPr lang="en-US" sz="3200" dirty="0"/>
              <a:t>Which types of people can provide data?</a:t>
            </a:r>
          </a:p>
          <a:p>
            <a:pPr marL="457200" indent="-457200">
              <a:buFont typeface="Arial" panose="020B0604020202020204" pitchFamily="34" charset="0"/>
              <a:buChar char="•"/>
            </a:pPr>
            <a:r>
              <a:rPr lang="en-US" sz="3200" dirty="0"/>
              <a:t>Who else can provide data?</a:t>
            </a:r>
          </a:p>
        </p:txBody>
      </p:sp>
    </p:spTree>
    <p:extLst>
      <p:ext uri="{BB962C8B-B14F-4D97-AF65-F5344CB8AC3E}">
        <p14:creationId xmlns:p14="http://schemas.microsoft.com/office/powerpoint/2010/main" val="1953677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Collecting from a farmer observation 1</a:t>
            </a:r>
            <a:endParaRPr lang="en-GB" dirty="0">
              <a:latin typeface="Calibri Light" panose="020F030202020403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23BA881B-90CD-4287-A0CE-4C2015DFA1D6}"/>
              </a:ext>
            </a:extLst>
          </p:cNvPr>
          <p:cNvGraphicFramePr>
            <a:graphicFrameLocks noGrp="1"/>
          </p:cNvGraphicFramePr>
          <p:nvPr>
            <p:extLst>
              <p:ext uri="{D42A27DB-BD31-4B8C-83A1-F6EECF244321}">
                <p14:modId xmlns:p14="http://schemas.microsoft.com/office/powerpoint/2010/main" val="752861725"/>
              </p:ext>
            </p:extLst>
          </p:nvPr>
        </p:nvGraphicFramePr>
        <p:xfrm>
          <a:off x="1780988" y="1903007"/>
          <a:ext cx="8127999" cy="3881120"/>
        </p:xfrm>
        <a:graphic>
          <a:graphicData uri="http://schemas.openxmlformats.org/drawingml/2006/table">
            <a:tbl>
              <a:tblPr firstRow="1" bandRow="1">
                <a:tableStyleId>{5940675A-B579-460E-94D1-54222C63F5DA}</a:tableStyleId>
              </a:tblPr>
              <a:tblGrid>
                <a:gridCol w="2709333">
                  <a:extLst>
                    <a:ext uri="{9D8B030D-6E8A-4147-A177-3AD203B41FA5}">
                      <a16:colId xmlns:a16="http://schemas.microsoft.com/office/drawing/2014/main" val="3478217543"/>
                    </a:ext>
                  </a:extLst>
                </a:gridCol>
                <a:gridCol w="2709333">
                  <a:extLst>
                    <a:ext uri="{9D8B030D-6E8A-4147-A177-3AD203B41FA5}">
                      <a16:colId xmlns:a16="http://schemas.microsoft.com/office/drawing/2014/main" val="800131162"/>
                    </a:ext>
                  </a:extLst>
                </a:gridCol>
                <a:gridCol w="2709333">
                  <a:extLst>
                    <a:ext uri="{9D8B030D-6E8A-4147-A177-3AD203B41FA5}">
                      <a16:colId xmlns:a16="http://schemas.microsoft.com/office/drawing/2014/main" val="314822312"/>
                    </a:ext>
                  </a:extLst>
                </a:gridCol>
              </a:tblGrid>
              <a:tr h="370840">
                <a:tc gridSpan="3">
                  <a:txBody>
                    <a:bodyPr/>
                    <a:lstStyle/>
                    <a:p>
                      <a:r>
                        <a:rPr lang="en-GB" sz="2400" dirty="0"/>
                        <a:t>Farm observation input form</a:t>
                      </a:r>
                    </a:p>
                  </a:txBody>
                  <a:tcPr/>
                </a:tc>
                <a:tc hMerge="1">
                  <a:txBody>
                    <a:bodyPr/>
                    <a:lstStyle/>
                    <a:p>
                      <a:endParaRPr lang="en-GB" sz="2400" dirty="0"/>
                    </a:p>
                  </a:txBody>
                  <a:tcPr/>
                </a:tc>
                <a:tc hMerge="1">
                  <a:txBody>
                    <a:bodyPr/>
                    <a:lstStyle/>
                    <a:p>
                      <a:endParaRPr lang="en-GB" dirty="0"/>
                    </a:p>
                  </a:txBody>
                  <a:tcPr/>
                </a:tc>
                <a:extLst>
                  <a:ext uri="{0D108BD9-81ED-4DB2-BD59-A6C34878D82A}">
                    <a16:rowId xmlns:a16="http://schemas.microsoft.com/office/drawing/2014/main" val="4134561419"/>
                  </a:ext>
                </a:extLst>
              </a:tr>
              <a:tr h="370840">
                <a:tc>
                  <a:txBody>
                    <a:bodyPr/>
                    <a:lstStyle/>
                    <a:p>
                      <a:r>
                        <a:rPr lang="en-GB" sz="2400" dirty="0"/>
                        <a:t>Farm Name</a:t>
                      </a:r>
                    </a:p>
                  </a:txBody>
                  <a:tcPr/>
                </a:tc>
                <a:tc gridSpan="2">
                  <a:txBody>
                    <a:bodyPr/>
                    <a:lstStyle/>
                    <a:p>
                      <a:endParaRPr lang="en-GB" sz="2400" dirty="0"/>
                    </a:p>
                  </a:txBody>
                  <a:tcPr/>
                </a:tc>
                <a:tc hMerge="1">
                  <a:txBody>
                    <a:bodyPr/>
                    <a:lstStyle/>
                    <a:p>
                      <a:endParaRPr lang="en-GB" dirty="0"/>
                    </a:p>
                  </a:txBody>
                  <a:tcPr/>
                </a:tc>
                <a:extLst>
                  <a:ext uri="{0D108BD9-81ED-4DB2-BD59-A6C34878D82A}">
                    <a16:rowId xmlns:a16="http://schemas.microsoft.com/office/drawing/2014/main" val="1928976752"/>
                  </a:ext>
                </a:extLst>
              </a:tr>
              <a:tr h="370840">
                <a:tc>
                  <a:txBody>
                    <a:bodyPr/>
                    <a:lstStyle/>
                    <a:p>
                      <a:pPr algn="l" fontAlgn="ctr"/>
                      <a:r>
                        <a:rPr lang="en-GB" sz="2400" u="none" strike="noStrike" dirty="0">
                          <a:effectLst/>
                        </a:rPr>
                        <a:t>Annual precipitation</a:t>
                      </a:r>
                      <a:endParaRPr lang="en-GB" sz="2400" b="0" i="0" u="none" strike="noStrike" dirty="0">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mm/yr</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234895683"/>
                  </a:ext>
                </a:extLst>
              </a:tr>
              <a:tr h="370840">
                <a:tc>
                  <a:txBody>
                    <a:bodyPr/>
                    <a:lstStyle/>
                    <a:p>
                      <a:pPr algn="l" fontAlgn="ctr"/>
                      <a:r>
                        <a:rPr lang="en-GB" sz="2400" u="none" strike="noStrike">
                          <a:effectLst/>
                        </a:rPr>
                        <a:t>Rainy season</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no of months/year</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1920228568"/>
                  </a:ext>
                </a:extLst>
              </a:tr>
              <a:tr h="370840">
                <a:tc>
                  <a:txBody>
                    <a:bodyPr/>
                    <a:lstStyle/>
                    <a:p>
                      <a:pPr algn="l" fontAlgn="ctr"/>
                      <a:r>
                        <a:rPr lang="en-GB" sz="2400" u="none" strike="noStrike">
                          <a:effectLst/>
                        </a:rPr>
                        <a:t>Soil type </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FAO</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4106351950"/>
                  </a:ext>
                </a:extLst>
              </a:tr>
              <a:tr h="370840">
                <a:tc>
                  <a:txBody>
                    <a:bodyPr/>
                    <a:lstStyle/>
                    <a:p>
                      <a:pPr algn="l" fontAlgn="ctr"/>
                      <a:r>
                        <a:rPr lang="en-GB" sz="2400" u="none" strike="noStrike">
                          <a:effectLst/>
                        </a:rPr>
                        <a:t>SoilN </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g/kg</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215329039"/>
                  </a:ext>
                </a:extLst>
              </a:tr>
              <a:tr h="370840">
                <a:tc>
                  <a:txBody>
                    <a:bodyPr/>
                    <a:lstStyle/>
                    <a:p>
                      <a:pPr algn="l" fontAlgn="ctr"/>
                      <a:r>
                        <a:rPr lang="en-GB" sz="2400" u="none" strike="noStrike">
                          <a:effectLst/>
                        </a:rPr>
                        <a:t>SoilC </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g/kg</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646031986"/>
                  </a:ext>
                </a:extLst>
              </a:tr>
              <a:tr h="370840">
                <a:tc>
                  <a:txBody>
                    <a:bodyPr/>
                    <a:lstStyle/>
                    <a:p>
                      <a:pPr algn="l" fontAlgn="ctr"/>
                      <a:r>
                        <a:rPr lang="en-GB" sz="2400" u="none" strike="noStrike">
                          <a:effectLst/>
                        </a:rPr>
                        <a:t>Soil clay </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3323684600"/>
                  </a:ext>
                </a:extLst>
              </a:tr>
              <a:tr h="370840">
                <a:tc>
                  <a:txBody>
                    <a:bodyPr/>
                    <a:lstStyle/>
                    <a:p>
                      <a:pPr algn="l" fontAlgn="ctr"/>
                      <a:r>
                        <a:rPr lang="en-GB" sz="2400" u="none" strike="noStrike">
                          <a:effectLst/>
                        </a:rPr>
                        <a:t>Bulk density</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a:effectLst/>
                        </a:rPr>
                        <a:t>g/cm3</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endParaRPr lang="en-GB"/>
                    </a:p>
                  </a:txBody>
                  <a:tcPr/>
                </a:tc>
                <a:extLst>
                  <a:ext uri="{0D108BD9-81ED-4DB2-BD59-A6C34878D82A}">
                    <a16:rowId xmlns:a16="http://schemas.microsoft.com/office/drawing/2014/main" val="308829410"/>
                  </a:ext>
                </a:extLst>
              </a:tr>
              <a:tr h="370840">
                <a:tc>
                  <a:txBody>
                    <a:bodyPr/>
                    <a:lstStyle/>
                    <a:p>
                      <a:pPr algn="l" fontAlgn="ctr"/>
                      <a:r>
                        <a:rPr lang="en-GB" sz="2400" u="none" strike="noStrike">
                          <a:effectLst/>
                        </a:rPr>
                        <a:t>Soil depth</a:t>
                      </a:r>
                      <a:endParaRPr lang="en-GB" sz="2400" b="0" i="0" u="none" strike="noStrike">
                        <a:solidFill>
                          <a:srgbClr val="000000"/>
                        </a:solidFill>
                        <a:effectLst/>
                        <a:latin typeface="Calibri" panose="020F0502020204030204" pitchFamily="34" charset="0"/>
                      </a:endParaRPr>
                    </a:p>
                  </a:txBody>
                  <a:tcPr marL="0" marR="0" marT="0" marB="0" anchor="ctr"/>
                </a:tc>
                <a:tc>
                  <a:txBody>
                    <a:bodyPr/>
                    <a:lstStyle/>
                    <a:p>
                      <a:pPr algn="l" fontAlgn="ctr"/>
                      <a:r>
                        <a:rPr lang="en-GB" sz="2400" u="none" strike="noStrike" dirty="0">
                          <a:effectLst/>
                        </a:rPr>
                        <a:t>m</a:t>
                      </a:r>
                      <a:endParaRPr lang="en-GB" sz="2400" b="0" i="0" u="none" strike="noStrike" dirty="0">
                        <a:solidFill>
                          <a:srgbClr val="000000"/>
                        </a:solidFill>
                        <a:effectLst/>
                        <a:latin typeface="Calibri" panose="020F0502020204030204" pitchFamily="34" charset="0"/>
                      </a:endParaRPr>
                    </a:p>
                  </a:txBody>
                  <a:tcPr marL="0" marR="0" marT="0" marB="0" anchor="ctr"/>
                </a:tc>
                <a:tc>
                  <a:txBody>
                    <a:bodyPr/>
                    <a:lstStyle/>
                    <a:p>
                      <a:endParaRPr lang="en-GB" dirty="0"/>
                    </a:p>
                  </a:txBody>
                  <a:tcPr/>
                </a:tc>
                <a:extLst>
                  <a:ext uri="{0D108BD9-81ED-4DB2-BD59-A6C34878D82A}">
                    <a16:rowId xmlns:a16="http://schemas.microsoft.com/office/drawing/2014/main" val="3466735817"/>
                  </a:ext>
                </a:extLst>
              </a:tr>
            </a:tbl>
          </a:graphicData>
        </a:graphic>
      </p:graphicFrame>
    </p:spTree>
    <p:extLst>
      <p:ext uri="{BB962C8B-B14F-4D97-AF65-F5344CB8AC3E}">
        <p14:creationId xmlns:p14="http://schemas.microsoft.com/office/powerpoint/2010/main" val="4067937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4</a:t>
            </a:r>
          </a:p>
        </p:txBody>
      </p:sp>
    </p:spTree>
    <p:extLst>
      <p:ext uri="{BB962C8B-B14F-4D97-AF65-F5344CB8AC3E}">
        <p14:creationId xmlns:p14="http://schemas.microsoft.com/office/powerpoint/2010/main" val="801170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Why do we need to make conversions?</a:t>
            </a:r>
          </a:p>
          <a:p>
            <a:pPr indent="-228600">
              <a:lnSpc>
                <a:spcPct val="90000"/>
              </a:lnSpc>
              <a:spcAft>
                <a:spcPts val="600"/>
              </a:spcAft>
              <a:buFont typeface="Arial" panose="020B0604020202020204" pitchFamily="34" charset="0"/>
              <a:buChar char="•"/>
            </a:pPr>
            <a:r>
              <a:rPr lang="en-US" dirty="0"/>
              <a:t>Conversions</a:t>
            </a:r>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3942662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Why do you need to do conversion?</a:t>
            </a:r>
            <a:endParaRPr lang="en-GB" dirty="0">
              <a:latin typeface="Calibri Light" panose="020F0302020204030204" pitchFamily="34" charset="0"/>
              <a:cs typeface="Arial" panose="020B0604020202020204" pitchFamily="34" charset="0"/>
            </a:endParaRPr>
          </a:p>
        </p:txBody>
      </p:sp>
      <p:sp>
        <p:nvSpPr>
          <p:cNvPr id="5" name="TextBox 4"/>
          <p:cNvSpPr txBox="1"/>
          <p:nvPr/>
        </p:nvSpPr>
        <p:spPr>
          <a:xfrm>
            <a:off x="440893" y="1891575"/>
            <a:ext cx="983644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Identify and define the conversions you will expect for the feed production.</a:t>
            </a:r>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4540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Conversions for livestock </a:t>
            </a:r>
            <a:endParaRPr lang="en-GB" dirty="0">
              <a:latin typeface="Calibri Light" panose="020F0302020204030204" pitchFamily="34" charset="0"/>
              <a:cs typeface="Arial" panose="020B0604020202020204" pitchFamily="34" charset="0"/>
            </a:endParaRPr>
          </a:p>
        </p:txBody>
      </p:sp>
      <p:sp>
        <p:nvSpPr>
          <p:cNvPr id="5" name="TextBox 4"/>
          <p:cNvSpPr txBox="1"/>
          <p:nvPr/>
        </p:nvSpPr>
        <p:spPr>
          <a:xfrm>
            <a:off x="440893" y="1891575"/>
            <a:ext cx="983644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Identify and define the conversions you will expect for the feed production.</a:t>
            </a:r>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9518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Conversions for livestock feeding </a:t>
            </a:r>
            <a:endParaRPr lang="en-GB" dirty="0">
              <a:latin typeface="Calibri Light" panose="020F0302020204030204" pitchFamily="34" charset="0"/>
              <a:cs typeface="Arial" panose="020B0604020202020204" pitchFamily="34" charset="0"/>
            </a:endParaRPr>
          </a:p>
        </p:txBody>
      </p:sp>
      <p:sp>
        <p:nvSpPr>
          <p:cNvPr id="5" name="TextBox 4"/>
          <p:cNvSpPr txBox="1"/>
          <p:nvPr/>
        </p:nvSpPr>
        <p:spPr>
          <a:xfrm>
            <a:off x="440893" y="1891575"/>
            <a:ext cx="983644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Identify and define the conversions you will expect for the feed production.</a:t>
            </a:r>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1675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What’s your name?</a:t>
            </a:r>
          </a:p>
          <a:p>
            <a:pPr indent="-228600">
              <a:lnSpc>
                <a:spcPct val="90000"/>
              </a:lnSpc>
              <a:spcAft>
                <a:spcPts val="600"/>
              </a:spcAft>
              <a:buFont typeface="Arial" panose="020B0604020202020204" pitchFamily="34" charset="0"/>
              <a:buChar char="•"/>
            </a:pPr>
            <a:r>
              <a:rPr lang="en-US" dirty="0"/>
              <a:t>Where have you travelled from?</a:t>
            </a:r>
          </a:p>
          <a:p>
            <a:pPr indent="-228600">
              <a:lnSpc>
                <a:spcPct val="90000"/>
              </a:lnSpc>
              <a:spcAft>
                <a:spcPts val="600"/>
              </a:spcAft>
              <a:buFont typeface="Arial" panose="020B0604020202020204" pitchFamily="34" charset="0"/>
              <a:buChar char="•"/>
            </a:pPr>
            <a:r>
              <a:rPr lang="en-US" dirty="0"/>
              <a:t>What’s your job?</a:t>
            </a:r>
          </a:p>
          <a:p>
            <a:pPr indent="-228600">
              <a:lnSpc>
                <a:spcPct val="90000"/>
              </a:lnSpc>
              <a:spcAft>
                <a:spcPts val="600"/>
              </a:spcAft>
              <a:buFont typeface="Arial" panose="020B0604020202020204" pitchFamily="34" charset="0"/>
              <a:buChar char="•"/>
            </a:pPr>
            <a:r>
              <a:rPr lang="en-US" dirty="0"/>
              <a:t>Describe briefly a typical working week</a:t>
            </a:r>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633824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077030" cy="830997"/>
          </a:xfrm>
          <a:prstGeom prst="rect">
            <a:avLst/>
          </a:prstGeom>
          <a:noFill/>
        </p:spPr>
        <p:txBody>
          <a:bodyPr wrap="square" rtlCol="0">
            <a:spAutoFit/>
          </a:bodyPr>
          <a:lstStyle/>
          <a:p>
            <a:r>
              <a:rPr lang="en-GB" sz="4800" dirty="0">
                <a:latin typeface="Calibri Light" panose="020F0302020204030204" pitchFamily="34" charset="0"/>
                <a:cs typeface="Arial" panose="020B0604020202020204" pitchFamily="34" charset="0"/>
              </a:rPr>
              <a:t>Conversions for feed production</a:t>
            </a:r>
            <a:endParaRPr lang="en-GB" dirty="0">
              <a:latin typeface="Calibri Light" panose="020F0302020204030204" pitchFamily="34" charset="0"/>
              <a:cs typeface="Arial" panose="020B0604020202020204" pitchFamily="34" charset="0"/>
            </a:endParaRPr>
          </a:p>
        </p:txBody>
      </p:sp>
      <p:sp>
        <p:nvSpPr>
          <p:cNvPr id="5" name="TextBox 4"/>
          <p:cNvSpPr txBox="1"/>
          <p:nvPr/>
        </p:nvSpPr>
        <p:spPr>
          <a:xfrm>
            <a:off x="440893" y="1891575"/>
            <a:ext cx="983644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t>Identify and define the conversions you will expect for the feed production.</a:t>
            </a:r>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2591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78020" y="3391655"/>
            <a:ext cx="4675031" cy="830997"/>
          </a:xfrm>
          <a:prstGeom prst="rect">
            <a:avLst/>
          </a:prstGeom>
          <a:noFill/>
        </p:spPr>
        <p:txBody>
          <a:bodyPr wrap="square" rtlCol="0">
            <a:spAutoFit/>
          </a:bodyPr>
          <a:lstStyle/>
          <a:p>
            <a:r>
              <a:rPr lang="en-GB" sz="4800" dirty="0">
                <a:latin typeface="Calibri" panose="020F0502020204030204" pitchFamily="34" charset="0"/>
                <a:cs typeface="Arial" panose="020B0604020202020204" pitchFamily="34" charset="0"/>
              </a:rPr>
              <a:t>CLEANED</a:t>
            </a:r>
            <a:r>
              <a:rPr lang="en-GB" sz="4800" dirty="0">
                <a:latin typeface="Arial" panose="020B0604020202020204" pitchFamily="34" charset="0"/>
                <a:cs typeface="Arial" panose="020B0604020202020204" pitchFamily="34" charset="0"/>
              </a:rPr>
              <a:t> </a:t>
            </a:r>
            <a:r>
              <a:rPr lang="en-GB" sz="4800" dirty="0">
                <a:latin typeface="Calibri Light" panose="020F0302020204030204" pitchFamily="34" charset="0"/>
                <a:cs typeface="Arial" panose="020B0604020202020204" pitchFamily="34" charset="0"/>
              </a:rPr>
              <a:t>Tool</a:t>
            </a:r>
            <a:endParaRPr lang="en-GB" dirty="0">
              <a:latin typeface="Calibri Light" panose="020F0302020204030204" pitchFamily="34" charset="0"/>
              <a:cs typeface="Arial" panose="020B0604020202020204" pitchFamily="34" charset="0"/>
            </a:endParaRPr>
          </a:p>
        </p:txBody>
      </p:sp>
      <p:sp>
        <p:nvSpPr>
          <p:cNvPr id="6" name="TextBox 5"/>
          <p:cNvSpPr txBox="1"/>
          <p:nvPr/>
        </p:nvSpPr>
        <p:spPr>
          <a:xfrm>
            <a:off x="1278020" y="4222652"/>
            <a:ext cx="9836448" cy="954107"/>
          </a:xfrm>
          <a:prstGeom prst="rect">
            <a:avLst/>
          </a:prstGeom>
          <a:noFill/>
        </p:spPr>
        <p:txBody>
          <a:bodyPr wrap="square" rtlCol="0">
            <a:spAutoFit/>
          </a:bodyPr>
          <a:lstStyle/>
          <a:p>
            <a:r>
              <a:rPr lang="en-US" sz="2800" dirty="0"/>
              <a:t>a minimum data tool for rapid ex-ante impact assessment of productivity, nitrogen balance, soil erosion, GHG emissions</a:t>
            </a:r>
            <a:endParaRPr lang="en-GB" sz="105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5C5DBC-541D-470A-B0B1-572E145B9583}"/>
              </a:ext>
            </a:extLst>
          </p:cNvPr>
          <p:cNvSpPr txBox="1"/>
          <p:nvPr/>
        </p:nvSpPr>
        <p:spPr>
          <a:xfrm>
            <a:off x="9326800" y="2652992"/>
            <a:ext cx="664748" cy="1569660"/>
          </a:xfrm>
          <a:prstGeom prst="rect">
            <a:avLst/>
          </a:prstGeom>
          <a:noFill/>
        </p:spPr>
        <p:txBody>
          <a:bodyPr wrap="square" rtlCol="0">
            <a:spAutoFit/>
          </a:bodyPr>
          <a:lstStyle/>
          <a:p>
            <a:r>
              <a:rPr lang="en-GB" sz="9600" dirty="0">
                <a:latin typeface="Montserrat" panose="02000505000000020004" pitchFamily="2" charset="0"/>
                <a:cs typeface="Arial" panose="020B0604020202020204" pitchFamily="34" charset="0"/>
              </a:rPr>
              <a:t>2</a:t>
            </a:r>
          </a:p>
        </p:txBody>
      </p:sp>
    </p:spTree>
    <p:extLst>
      <p:ext uri="{BB962C8B-B14F-4D97-AF65-F5344CB8AC3E}">
        <p14:creationId xmlns:p14="http://schemas.microsoft.com/office/powerpoint/2010/main" val="726438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FD774A-2B8D-4E93-9364-24D40BE6E669}"/>
              </a:ext>
            </a:extLst>
          </p:cNvPr>
          <p:cNvPicPr>
            <a:picLocks noChangeAspect="1"/>
          </p:cNvPicPr>
          <p:nvPr/>
        </p:nvPicPr>
        <p:blipFill rotWithShape="1">
          <a:blip r:embed="rId3">
            <a:extLst>
              <a:ext uri="{28A0092B-C50C-407E-A947-70E740481C1C}">
                <a14:useLocalDpi xmlns:a14="http://schemas.microsoft.com/office/drawing/2010/main" val="0"/>
              </a:ext>
            </a:extLst>
          </a:blip>
          <a:srcRect t="16972" r="2" b="10247"/>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4" name="TextBox 3"/>
          <p:cNvSpPr txBox="1"/>
          <p:nvPr/>
        </p:nvSpPr>
        <p:spPr>
          <a:xfrm>
            <a:off x="655320" y="365125"/>
            <a:ext cx="5120114" cy="1692794"/>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mj-lt"/>
                <a:ea typeface="+mj-ea"/>
                <a:cs typeface="+mj-cs"/>
              </a:rPr>
              <a:t>Welcome</a:t>
            </a:r>
          </a:p>
        </p:txBody>
      </p:sp>
      <p:sp>
        <p:nvSpPr>
          <p:cNvPr id="5" name="TextBox 4"/>
          <p:cNvSpPr txBox="1"/>
          <p:nvPr/>
        </p:nvSpPr>
        <p:spPr>
          <a:xfrm>
            <a:off x="655321" y="2575034"/>
            <a:ext cx="5120113" cy="3462228"/>
          </a:xfrm>
          <a:prstGeom prst="rect">
            <a:avLst/>
          </a:prstGeom>
        </p:spPr>
        <p:txBody>
          <a:bodyPr vert="horz" lIns="91440" tIns="45720" rIns="91440" bIns="45720" rtlCol="0">
            <a:normAutofit/>
          </a:bodyPr>
          <a:lstStyle/>
          <a:p>
            <a:pPr>
              <a:lnSpc>
                <a:spcPct val="90000"/>
              </a:lnSpc>
              <a:spcAft>
                <a:spcPts val="600"/>
              </a:spcAft>
            </a:pPr>
            <a:r>
              <a:rPr lang="en-US" dirty="0"/>
              <a:t>Introduction</a:t>
            </a:r>
          </a:p>
          <a:p>
            <a:pPr indent="-228600">
              <a:lnSpc>
                <a:spcPct val="90000"/>
              </a:lnSpc>
              <a:spcAft>
                <a:spcPts val="600"/>
              </a:spcAft>
              <a:buFont typeface="Arial" panose="020B0604020202020204" pitchFamily="34" charset="0"/>
              <a:buChar char="•"/>
            </a:pPr>
            <a:endParaRPr lang="en-US" dirty="0"/>
          </a:p>
          <a:p>
            <a:pPr indent="-228600">
              <a:lnSpc>
                <a:spcPct val="90000"/>
              </a:lnSpc>
              <a:spcAft>
                <a:spcPts val="600"/>
              </a:spcAft>
              <a:buFont typeface="Arial" panose="020B0604020202020204" pitchFamily="34" charset="0"/>
              <a:buChar char="•"/>
            </a:pPr>
            <a:r>
              <a:rPr lang="en-US" dirty="0"/>
              <a:t>Why this tool</a:t>
            </a:r>
          </a:p>
          <a:p>
            <a:pPr indent="-228600">
              <a:lnSpc>
                <a:spcPct val="90000"/>
              </a:lnSpc>
              <a:spcAft>
                <a:spcPts val="600"/>
              </a:spcAft>
              <a:buFont typeface="Arial" panose="020B0604020202020204" pitchFamily="34" charset="0"/>
              <a:buChar char="•"/>
            </a:pPr>
            <a:r>
              <a:rPr lang="en-US" dirty="0"/>
              <a:t>What is CLEANED</a:t>
            </a:r>
          </a:p>
          <a:p>
            <a:pPr indent="-228600">
              <a:lnSpc>
                <a:spcPct val="90000"/>
              </a:lnSpc>
              <a:spcAft>
                <a:spcPts val="600"/>
              </a:spcAft>
              <a:buFont typeface="Arial" panose="020B0604020202020204" pitchFamily="34" charset="0"/>
              <a:buChar char="•"/>
            </a:pPr>
            <a:r>
              <a:rPr lang="en-US" dirty="0"/>
              <a:t>Who is it CLEANED for?</a:t>
            </a:r>
          </a:p>
          <a:p>
            <a:pPr indent="-228600">
              <a:lnSpc>
                <a:spcPct val="90000"/>
              </a:lnSpc>
              <a:spcAft>
                <a:spcPts val="600"/>
              </a:spcAft>
              <a:buFont typeface="Arial" panose="020B0604020202020204" pitchFamily="34" charset="0"/>
              <a:buChar char="•"/>
            </a:pPr>
            <a:r>
              <a:rPr lang="en-US" dirty="0"/>
              <a:t>What questions can you ask CLEANED?</a:t>
            </a:r>
          </a:p>
        </p:txBody>
      </p:sp>
      <p:pic>
        <p:nvPicPr>
          <p:cNvPr id="13" name="Picture 12">
            <a:extLst>
              <a:ext uri="{FF2B5EF4-FFF2-40B4-BE49-F238E27FC236}">
                <a16:creationId xmlns:a16="http://schemas.microsoft.com/office/drawing/2014/main" id="{B59C1C0A-2AD3-48F4-BCD6-6924F70054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597" y="6234545"/>
            <a:ext cx="1062187" cy="293674"/>
          </a:xfrm>
          <a:prstGeom prst="rect">
            <a:avLst/>
          </a:prstGeom>
        </p:spPr>
      </p:pic>
      <p:pic>
        <p:nvPicPr>
          <p:cNvPr id="14" name="Picture 13">
            <a:extLst>
              <a:ext uri="{FF2B5EF4-FFF2-40B4-BE49-F238E27FC236}">
                <a16:creationId xmlns:a16="http://schemas.microsoft.com/office/drawing/2014/main" id="{12925E33-34D4-4131-8C59-C47374524A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0904" y="6234545"/>
            <a:ext cx="1636680" cy="293674"/>
          </a:xfrm>
          <a:prstGeom prst="rect">
            <a:avLst/>
          </a:prstGeom>
        </p:spPr>
      </p:pic>
      <p:pic>
        <p:nvPicPr>
          <p:cNvPr id="15" name="Picture 14">
            <a:extLst>
              <a:ext uri="{FF2B5EF4-FFF2-40B4-BE49-F238E27FC236}">
                <a16:creationId xmlns:a16="http://schemas.microsoft.com/office/drawing/2014/main" id="{A6E97656-4C26-44D8-AA84-A97AB089C2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7946"/>
          <a:stretch/>
        </p:blipFill>
        <p:spPr>
          <a:xfrm>
            <a:off x="10615797" y="6234545"/>
            <a:ext cx="477653" cy="437418"/>
          </a:xfrm>
          <a:prstGeom prst="rect">
            <a:avLst/>
          </a:prstGeom>
        </p:spPr>
      </p:pic>
      <p:pic>
        <p:nvPicPr>
          <p:cNvPr id="16" name="Picture 15">
            <a:extLst>
              <a:ext uri="{FF2B5EF4-FFF2-40B4-BE49-F238E27FC236}">
                <a16:creationId xmlns:a16="http://schemas.microsoft.com/office/drawing/2014/main" id="{F6986D5C-A5E8-4EED-B4B0-C7252CF7B9F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12781" y="6214763"/>
            <a:ext cx="457200" cy="457200"/>
          </a:xfrm>
          <a:prstGeom prst="rect">
            <a:avLst/>
          </a:prstGeom>
        </p:spPr>
      </p:pic>
    </p:spTree>
    <p:extLst>
      <p:ext uri="{BB962C8B-B14F-4D97-AF65-F5344CB8AC3E}">
        <p14:creationId xmlns:p14="http://schemas.microsoft.com/office/powerpoint/2010/main" val="2696366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4675031" cy="830997"/>
          </a:xfrm>
          <a:prstGeom prst="rect">
            <a:avLst/>
          </a:prstGeom>
          <a:noFill/>
        </p:spPr>
        <p:txBody>
          <a:bodyPr wrap="square" rtlCol="0">
            <a:spAutoFit/>
          </a:bodyPr>
          <a:lstStyle/>
          <a:p>
            <a:r>
              <a:rPr lang="en-GB" sz="4800" dirty="0">
                <a:latin typeface="+mj-lt"/>
                <a:cs typeface="Arial" panose="020B0604020202020204" pitchFamily="34" charset="0"/>
              </a:rPr>
              <a:t>Why this tool</a:t>
            </a:r>
            <a:endParaRPr lang="en-GB" dirty="0">
              <a:latin typeface="+mj-lt"/>
              <a:cs typeface="Arial" panose="020B0604020202020204" pitchFamily="34" charset="0"/>
            </a:endParaRPr>
          </a:p>
        </p:txBody>
      </p:sp>
      <p:sp>
        <p:nvSpPr>
          <p:cNvPr id="5" name="TextBox 4"/>
          <p:cNvSpPr txBox="1"/>
          <p:nvPr/>
        </p:nvSpPr>
        <p:spPr>
          <a:xfrm>
            <a:off x="440893" y="1891575"/>
            <a:ext cx="9836448" cy="3108543"/>
          </a:xfrm>
          <a:prstGeom prst="rect">
            <a:avLst/>
          </a:prstGeom>
          <a:noFill/>
        </p:spPr>
        <p:txBody>
          <a:bodyPr wrap="square" rtlCol="0">
            <a:spAutoFit/>
          </a:bodyPr>
          <a:lstStyle/>
          <a:p>
            <a:pPr marL="457200" indent="-457200">
              <a:buFont typeface="Arial" panose="020B0604020202020204" pitchFamily="34" charset="0"/>
              <a:buChar char="•"/>
            </a:pPr>
            <a:r>
              <a:rPr lang="en-US" sz="2800" dirty="0"/>
              <a:t>Why do we need to look at the environmental impact of livestock systems?</a:t>
            </a:r>
          </a:p>
          <a:p>
            <a:pPr marL="457200" indent="-457200">
              <a:buFont typeface="Arial" panose="020B0604020202020204" pitchFamily="34" charset="0"/>
              <a:buChar char="•"/>
            </a:pPr>
            <a:r>
              <a:rPr lang="en-US" sz="2800" dirty="0"/>
              <a:t>What problems can we encounter when trying to evaluate environmental impact of livestock systems?</a:t>
            </a:r>
          </a:p>
          <a:p>
            <a:pPr marL="457200" indent="-457200">
              <a:buFont typeface="Arial" panose="020B0604020202020204" pitchFamily="34" charset="0"/>
              <a:buChar char="•"/>
            </a:pPr>
            <a:r>
              <a:rPr lang="en-US" sz="2800" dirty="0"/>
              <a:t>What problems are there with evaluating environmental impact of livestock systems?</a:t>
            </a:r>
          </a:p>
          <a:p>
            <a:pPr marL="457200" indent="-457200">
              <a:buFont typeface="Arial" panose="020B0604020202020204" pitchFamily="34" charset="0"/>
              <a:buChar char="•"/>
            </a:pPr>
            <a:r>
              <a:rPr lang="en-US" sz="2800" dirty="0"/>
              <a:t>Who does this matter to?</a:t>
            </a:r>
          </a:p>
        </p:txBody>
      </p:sp>
    </p:spTree>
    <p:extLst>
      <p:ext uri="{BB962C8B-B14F-4D97-AF65-F5344CB8AC3E}">
        <p14:creationId xmlns:p14="http://schemas.microsoft.com/office/powerpoint/2010/main" val="3324658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6169632" cy="830997"/>
          </a:xfrm>
          <a:prstGeom prst="rect">
            <a:avLst/>
          </a:prstGeom>
          <a:noFill/>
        </p:spPr>
        <p:txBody>
          <a:bodyPr wrap="square" rtlCol="0">
            <a:spAutoFit/>
          </a:bodyPr>
          <a:lstStyle/>
          <a:p>
            <a:r>
              <a:rPr lang="en-GB" sz="4800" dirty="0">
                <a:latin typeface="+mj-lt"/>
                <a:cs typeface="Arial" panose="020B0604020202020204" pitchFamily="34" charset="0"/>
              </a:rPr>
              <a:t>What is CLEANED</a:t>
            </a:r>
            <a:endParaRPr lang="en-GB" dirty="0">
              <a:latin typeface="+mj-lt"/>
              <a:cs typeface="Arial" panose="020B0604020202020204" pitchFamily="34" charset="0"/>
            </a:endParaRPr>
          </a:p>
        </p:txBody>
      </p:sp>
      <p:sp>
        <p:nvSpPr>
          <p:cNvPr id="5" name="TextBox 4"/>
          <p:cNvSpPr txBox="1"/>
          <p:nvPr/>
        </p:nvSpPr>
        <p:spPr>
          <a:xfrm>
            <a:off x="440893" y="1891575"/>
            <a:ext cx="9836448" cy="1384995"/>
          </a:xfrm>
          <a:prstGeom prst="rect">
            <a:avLst/>
          </a:prstGeom>
          <a:noFill/>
        </p:spPr>
        <p:txBody>
          <a:bodyPr wrap="square" rtlCol="0">
            <a:spAutoFit/>
          </a:bodyPr>
          <a:lstStyle/>
          <a:p>
            <a:r>
              <a:rPr lang="en-US" sz="2800" dirty="0"/>
              <a:t>Comprehensive Livestock Environmental Assessment for Improved Nutrition, a Secured Environment and Sustainable Development along Livestock and Fish Value Chains</a:t>
            </a:r>
          </a:p>
        </p:txBody>
      </p:sp>
    </p:spTree>
    <p:extLst>
      <p:ext uri="{BB962C8B-B14F-4D97-AF65-F5344CB8AC3E}">
        <p14:creationId xmlns:p14="http://schemas.microsoft.com/office/powerpoint/2010/main" val="178311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6169632" cy="830997"/>
          </a:xfrm>
          <a:prstGeom prst="rect">
            <a:avLst/>
          </a:prstGeom>
          <a:noFill/>
        </p:spPr>
        <p:txBody>
          <a:bodyPr wrap="square" rtlCol="0">
            <a:spAutoFit/>
          </a:bodyPr>
          <a:lstStyle/>
          <a:p>
            <a:r>
              <a:rPr lang="en-GB" sz="4800" dirty="0">
                <a:latin typeface="+mj-lt"/>
                <a:cs typeface="Arial" panose="020B0604020202020204" pitchFamily="34" charset="0"/>
              </a:rPr>
              <a:t>What is CLEANED</a:t>
            </a:r>
            <a:endParaRPr lang="en-GB" dirty="0">
              <a:latin typeface="+mj-lt"/>
              <a:cs typeface="Arial" panose="020B0604020202020204" pitchFamily="34" charset="0"/>
            </a:endParaRPr>
          </a:p>
        </p:txBody>
      </p:sp>
      <p:sp>
        <p:nvSpPr>
          <p:cNvPr id="5" name="TextBox 4"/>
          <p:cNvSpPr txBox="1"/>
          <p:nvPr/>
        </p:nvSpPr>
        <p:spPr>
          <a:xfrm>
            <a:off x="440894" y="1842463"/>
            <a:ext cx="5761124" cy="2677656"/>
          </a:xfrm>
          <a:prstGeom prst="rect">
            <a:avLst/>
          </a:prstGeom>
          <a:noFill/>
        </p:spPr>
        <p:txBody>
          <a:bodyPr wrap="square" rtlCol="0">
            <a:spAutoFit/>
          </a:bodyPr>
          <a:lstStyle/>
          <a:p>
            <a:r>
              <a:rPr lang="en-GB" sz="2800" dirty="0"/>
              <a:t>The CLEANED tool lets users explore </a:t>
            </a:r>
            <a:r>
              <a:rPr lang="en-GB" sz="2800" dirty="0">
                <a:solidFill>
                  <a:srgbClr val="FF0000"/>
                </a:solidFill>
              </a:rPr>
              <a:t>multiple</a:t>
            </a:r>
            <a:r>
              <a:rPr lang="en-GB" sz="2800" dirty="0"/>
              <a:t> impacts of developing livestock value chains in explicit ways. It models the impact of intensifying livestock along multiple pathways:</a:t>
            </a:r>
          </a:p>
          <a:p>
            <a:endParaRPr lang="en-GB" sz="2800" dirty="0"/>
          </a:p>
        </p:txBody>
      </p:sp>
      <p:grpSp>
        <p:nvGrpSpPr>
          <p:cNvPr id="15" name="Group 14">
            <a:extLst>
              <a:ext uri="{FF2B5EF4-FFF2-40B4-BE49-F238E27FC236}">
                <a16:creationId xmlns:a16="http://schemas.microsoft.com/office/drawing/2014/main" id="{35854697-6F3A-42C0-A43E-D61BAF333CDE}"/>
              </a:ext>
            </a:extLst>
          </p:cNvPr>
          <p:cNvGrpSpPr/>
          <p:nvPr/>
        </p:nvGrpSpPr>
        <p:grpSpPr>
          <a:xfrm>
            <a:off x="6260498" y="1484243"/>
            <a:ext cx="5210414" cy="4420797"/>
            <a:chOff x="6610525" y="1444486"/>
            <a:chExt cx="5210414" cy="4420797"/>
          </a:xfrm>
        </p:grpSpPr>
        <p:sp>
          <p:nvSpPr>
            <p:cNvPr id="3" name="Rectangle 2">
              <a:extLst>
                <a:ext uri="{FF2B5EF4-FFF2-40B4-BE49-F238E27FC236}">
                  <a16:creationId xmlns:a16="http://schemas.microsoft.com/office/drawing/2014/main" id="{194A31A7-91C5-4D00-AF78-032EFB9B81A7}"/>
                </a:ext>
              </a:extLst>
            </p:cNvPr>
            <p:cNvSpPr/>
            <p:nvPr/>
          </p:nvSpPr>
          <p:spPr>
            <a:xfrm>
              <a:off x="6610525" y="1444486"/>
              <a:ext cx="5210414" cy="4420797"/>
            </a:xfrm>
            <a:prstGeom prst="rect">
              <a:avLst/>
            </a:prstGeom>
            <a:solidFill>
              <a:schemeClr val="bg1"/>
            </a:solidFill>
            <a:ln w="3175">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a:extLst>
                <a:ext uri="{FF2B5EF4-FFF2-40B4-BE49-F238E27FC236}">
                  <a16:creationId xmlns:a16="http://schemas.microsoft.com/office/drawing/2014/main" id="{4A72D4E7-1C0C-492D-A9D4-3D348002A0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349" y="3693383"/>
              <a:ext cx="325145" cy="325145"/>
            </a:xfrm>
            <a:prstGeom prst="rect">
              <a:avLst/>
            </a:prstGeom>
          </p:spPr>
        </p:pic>
        <p:pic>
          <p:nvPicPr>
            <p:cNvPr id="11" name="Picture 10">
              <a:extLst>
                <a:ext uri="{FF2B5EF4-FFF2-40B4-BE49-F238E27FC236}">
                  <a16:creationId xmlns:a16="http://schemas.microsoft.com/office/drawing/2014/main" id="{E257ED76-5CD0-4FE6-8639-49C2F6D661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7093" y="4572826"/>
              <a:ext cx="325145" cy="325145"/>
            </a:xfrm>
            <a:prstGeom prst="rect">
              <a:avLst/>
            </a:prstGeom>
          </p:spPr>
        </p:pic>
        <p:pic>
          <p:nvPicPr>
            <p:cNvPr id="12" name="Picture 11">
              <a:extLst>
                <a:ext uri="{FF2B5EF4-FFF2-40B4-BE49-F238E27FC236}">
                  <a16:creationId xmlns:a16="http://schemas.microsoft.com/office/drawing/2014/main" id="{454EBD56-F452-4C0B-B4EE-A2506571B7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80348" y="2813966"/>
              <a:ext cx="325118" cy="325118"/>
            </a:xfrm>
            <a:prstGeom prst="rect">
              <a:avLst/>
            </a:prstGeom>
          </p:spPr>
        </p:pic>
        <p:pic>
          <p:nvPicPr>
            <p:cNvPr id="13" name="Picture 12">
              <a:extLst>
                <a:ext uri="{FF2B5EF4-FFF2-40B4-BE49-F238E27FC236}">
                  <a16:creationId xmlns:a16="http://schemas.microsoft.com/office/drawing/2014/main" id="{77897FBC-1DE8-4F2A-83BE-02D87B56E4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80321" y="1934522"/>
              <a:ext cx="325145" cy="325145"/>
            </a:xfrm>
            <a:prstGeom prst="rect">
              <a:avLst/>
            </a:prstGeom>
          </p:spPr>
        </p:pic>
        <p:sp>
          <p:nvSpPr>
            <p:cNvPr id="14" name="Rectangle 13">
              <a:extLst>
                <a:ext uri="{FF2B5EF4-FFF2-40B4-BE49-F238E27FC236}">
                  <a16:creationId xmlns:a16="http://schemas.microsoft.com/office/drawing/2014/main" id="{B5CCED4C-2446-44CB-9DDD-81E697821F73}"/>
                </a:ext>
              </a:extLst>
            </p:cNvPr>
            <p:cNvSpPr/>
            <p:nvPr/>
          </p:nvSpPr>
          <p:spPr>
            <a:xfrm>
              <a:off x="7474227" y="1842463"/>
              <a:ext cx="4214191" cy="3970318"/>
            </a:xfrm>
            <a:prstGeom prst="rect">
              <a:avLst/>
            </a:prstGeom>
          </p:spPr>
          <p:txBody>
            <a:bodyPr wrap="square">
              <a:spAutoFit/>
            </a:bodyPr>
            <a:lstStyle/>
            <a:p>
              <a:r>
                <a:rPr lang="en-GB" sz="2800" dirty="0"/>
                <a:t>greenhouse gas emissions</a:t>
              </a:r>
            </a:p>
            <a:p>
              <a:endParaRPr lang="en-GB" sz="2800" dirty="0"/>
            </a:p>
            <a:p>
              <a:r>
                <a:rPr lang="en-GB" sz="2800" dirty="0"/>
                <a:t>biodiversity loss</a:t>
              </a:r>
            </a:p>
            <a:p>
              <a:endParaRPr lang="en-GB" sz="2800" dirty="0"/>
            </a:p>
            <a:p>
              <a:r>
                <a:rPr lang="en-GB" sz="2800" dirty="0"/>
                <a:t>soil health </a:t>
              </a:r>
            </a:p>
            <a:p>
              <a:endParaRPr lang="en-GB" sz="2800" dirty="0"/>
            </a:p>
            <a:p>
              <a:r>
                <a:rPr lang="en-GB" sz="2800" dirty="0"/>
                <a:t>economic impact</a:t>
              </a:r>
            </a:p>
            <a:p>
              <a:endParaRPr lang="en-GB" sz="2800" dirty="0"/>
            </a:p>
            <a:p>
              <a:r>
                <a:rPr lang="en-GB" sz="2800" dirty="0"/>
                <a:t>water Impacts</a:t>
              </a:r>
            </a:p>
          </p:txBody>
        </p:sp>
      </p:grpSp>
      <p:pic>
        <p:nvPicPr>
          <p:cNvPr id="6" name="Picture 5">
            <a:extLst>
              <a:ext uri="{FF2B5EF4-FFF2-40B4-BE49-F238E27FC236}">
                <a16:creationId xmlns:a16="http://schemas.microsoft.com/office/drawing/2014/main" id="{70D6B24C-6AEE-4FB4-9BCE-C37CB16FB2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91277" y="5427738"/>
            <a:ext cx="264162" cy="264162"/>
          </a:xfrm>
          <a:prstGeom prst="rect">
            <a:avLst/>
          </a:prstGeom>
        </p:spPr>
      </p:pic>
    </p:spTree>
    <p:extLst>
      <p:ext uri="{BB962C8B-B14F-4D97-AF65-F5344CB8AC3E}">
        <p14:creationId xmlns:p14="http://schemas.microsoft.com/office/powerpoint/2010/main" val="4149833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164953" cy="830997"/>
          </a:xfrm>
          <a:prstGeom prst="rect">
            <a:avLst/>
          </a:prstGeom>
          <a:noFill/>
        </p:spPr>
        <p:txBody>
          <a:bodyPr wrap="square" rtlCol="0">
            <a:spAutoFit/>
          </a:bodyPr>
          <a:lstStyle/>
          <a:p>
            <a:r>
              <a:rPr lang="en-GB" sz="4800" dirty="0">
                <a:latin typeface="+mj-lt"/>
                <a:cs typeface="Arial" panose="020B0604020202020204" pitchFamily="34" charset="0"/>
              </a:rPr>
              <a:t>Who will be using CLEANED?</a:t>
            </a:r>
            <a:endParaRPr lang="en-GB" dirty="0">
              <a:latin typeface="+mj-lt"/>
              <a:cs typeface="Arial" panose="020B0604020202020204" pitchFamily="34" charset="0"/>
            </a:endParaRPr>
          </a:p>
        </p:txBody>
      </p:sp>
      <p:sp>
        <p:nvSpPr>
          <p:cNvPr id="5" name="TextBox 4"/>
          <p:cNvSpPr txBox="1"/>
          <p:nvPr/>
        </p:nvSpPr>
        <p:spPr>
          <a:xfrm>
            <a:off x="440893" y="1891575"/>
            <a:ext cx="9836448" cy="1546577"/>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What is their job?</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Where does it fit into the job role?</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Who will be their audience?</a:t>
            </a:r>
          </a:p>
          <a:p>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6284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0893" y="493908"/>
            <a:ext cx="11164953" cy="830997"/>
          </a:xfrm>
          <a:prstGeom prst="rect">
            <a:avLst/>
          </a:prstGeom>
          <a:noFill/>
        </p:spPr>
        <p:txBody>
          <a:bodyPr wrap="square" rtlCol="0">
            <a:spAutoFit/>
          </a:bodyPr>
          <a:lstStyle/>
          <a:p>
            <a:r>
              <a:rPr lang="en-GB" sz="4800" dirty="0">
                <a:latin typeface="+mj-lt"/>
                <a:cs typeface="Arial" panose="020B0604020202020204" pitchFamily="34" charset="0"/>
              </a:rPr>
              <a:t>What questions do you want to answer?</a:t>
            </a:r>
            <a:endParaRPr lang="en-GB" dirty="0">
              <a:latin typeface="+mj-lt"/>
              <a:cs typeface="Arial" panose="020B0604020202020204" pitchFamily="34" charset="0"/>
            </a:endParaRPr>
          </a:p>
        </p:txBody>
      </p:sp>
      <p:sp>
        <p:nvSpPr>
          <p:cNvPr id="6" name="TextBox 5">
            <a:extLst>
              <a:ext uri="{FF2B5EF4-FFF2-40B4-BE49-F238E27FC236}">
                <a16:creationId xmlns:a16="http://schemas.microsoft.com/office/drawing/2014/main" id="{80F95E37-8DC8-4595-84BB-837438B7FDCC}"/>
              </a:ext>
            </a:extLst>
          </p:cNvPr>
          <p:cNvSpPr txBox="1"/>
          <p:nvPr/>
        </p:nvSpPr>
        <p:spPr>
          <a:xfrm>
            <a:off x="440893" y="1891575"/>
            <a:ext cx="9836448" cy="2408352"/>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Implementing technologies</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Soil impacts in an area</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Alternative processes or practices</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GHG emissions</a:t>
            </a: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Land use</a:t>
            </a:r>
          </a:p>
          <a:p>
            <a:endParaRPr lang="en-GB"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32693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e8ae39c98a0659ce355573fbcffd8e8e4ee6aea"/>
  <p:tag name="ISPRING_UUID" val="{610B39B7-708A-4DD9-B500-B62F09F5644A}"/>
  <p:tag name="ISPRING_RESOURCE_FOLDER" val="D:\CLEANED environmental modeling training\f2ftraining\presentations\01_CLEANED presentation_sectionOne\"/>
  <p:tag name="ISPRING_PRESENTATION_PATH" val="D:\CLEANED environmental modeling training\f2ftraining\presentations\01_CLEANED presentation_sectionOne.pptx"/>
  <p:tag name="ISPRING_PROJECT_FOLDER_UPDATED" val="1"/>
  <p:tag name="ISPRING_SCREEN_RECS_UPDATED" val="D:\CLEANED environmental modeling training\f2ftraining\presentations\01_CLEANED presentation_sectionOne"/>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1128</TotalTime>
  <Words>1114</Words>
  <Application>Microsoft Office PowerPoint</Application>
  <PresentationFormat>Widescreen</PresentationFormat>
  <Paragraphs>148</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Sambati, Philip (ILRI)</dc:creator>
  <cp:lastModifiedBy>Sambati, Phillip (ILRI)</cp:lastModifiedBy>
  <cp:revision>61</cp:revision>
  <cp:lastPrinted>2018-01-29T06:16:39Z</cp:lastPrinted>
  <dcterms:created xsi:type="dcterms:W3CDTF">2017-09-03T07:10:33Z</dcterms:created>
  <dcterms:modified xsi:type="dcterms:W3CDTF">2018-01-29T06:49:14Z</dcterms:modified>
</cp:coreProperties>
</file>